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09" r:id="rId1"/>
  </p:sldMasterIdLst>
  <p:notesMasterIdLst>
    <p:notesMasterId r:id="rId12"/>
  </p:notesMasterIdLst>
  <p:handoutMasterIdLst>
    <p:handoutMasterId r:id="rId13"/>
  </p:handoutMasterIdLst>
  <p:sldIdLst>
    <p:sldId id="280" r:id="rId2"/>
    <p:sldId id="321" r:id="rId3"/>
    <p:sldId id="322" r:id="rId4"/>
    <p:sldId id="320" r:id="rId5"/>
    <p:sldId id="319" r:id="rId6"/>
    <p:sldId id="323" r:id="rId7"/>
    <p:sldId id="324" r:id="rId8"/>
    <p:sldId id="325" r:id="rId9"/>
    <p:sldId id="318" r:id="rId10"/>
    <p:sldId id="301" r:id="rId11"/>
  </p:sldIdLst>
  <p:sldSz cx="23409275" cy="13166725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1pPr>
    <a:lvl2pPr marL="1120775" indent="317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2244725" indent="317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3368675" indent="317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4494213" indent="317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31" userDrawn="1">
          <p15:clr>
            <a:srgbClr val="A4A3A4"/>
          </p15:clr>
        </p15:guide>
        <p15:guide id="2" pos="89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CDCDD"/>
    <a:srgbClr val="9CEAEF"/>
    <a:srgbClr val="778472"/>
    <a:srgbClr val="80AB82"/>
    <a:srgbClr val="7DCD85"/>
    <a:srgbClr val="C2E1C2"/>
    <a:srgbClr val="9BC1BC"/>
    <a:srgbClr val="F7C1BB"/>
    <a:srgbClr val="885A5A"/>
    <a:srgbClr val="ED6A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536"/>
    <p:restoredTop sz="89355"/>
  </p:normalViewPr>
  <p:slideViewPr>
    <p:cSldViewPr showGuides="1">
      <p:cViewPr varScale="1">
        <p:scale>
          <a:sx n="64" d="100"/>
          <a:sy n="64" d="100"/>
        </p:scale>
        <p:origin x="168" y="288"/>
      </p:cViewPr>
      <p:guideLst>
        <p:guide orient="horz" pos="931"/>
        <p:guide pos="89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howGuides="1">
      <p:cViewPr varScale="1">
        <p:scale>
          <a:sx n="99" d="100"/>
          <a:sy n="99" d="100"/>
        </p:scale>
        <p:origin x="4272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BED862-AF33-0947-A601-FA6040CBDB50}" type="datetimeFigureOut">
              <a:rPr lang="en-US" smtClean="0"/>
              <a:t>7/6/19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A96838-F269-354B-874A-12817284FD5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85042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17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="" xmlns:a14="http://schemas.microsoft.com/office/drawing/2010/main" val="1"/>
            </a:ext>
          </a:extLst>
        </p:spPr>
      </p:sp>
      <p:sp>
        <p:nvSpPr>
          <p:cNvPr id="71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1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1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38E0659F-3E19-A049-AC1A-FB6BFDC66573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55112188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1120775" algn="l" rtl="0" eaLnBrk="0" fontAlgn="base" hangingPunct="0">
      <a:spcBef>
        <a:spcPct val="3000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+mn-cs"/>
      </a:defRPr>
    </a:lvl2pPr>
    <a:lvl3pPr marL="2244725" algn="l" rtl="0" eaLnBrk="0" fontAlgn="base" hangingPunct="0">
      <a:spcBef>
        <a:spcPct val="3000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+mn-cs"/>
      </a:defRPr>
    </a:lvl3pPr>
    <a:lvl4pPr marL="3368675" algn="l" rtl="0" eaLnBrk="0" fontAlgn="base" hangingPunct="0">
      <a:spcBef>
        <a:spcPct val="3000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+mn-cs"/>
      </a:defRPr>
    </a:lvl4pPr>
    <a:lvl5pPr marL="4494213" algn="l" rtl="0" eaLnBrk="0" fontAlgn="base" hangingPunct="0">
      <a:spcBef>
        <a:spcPct val="3000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+mn-cs"/>
      </a:defRPr>
    </a:lvl5pPr>
    <a:lvl6pPr marL="5623378" algn="l" defTabSz="1124677" rtl="0" eaLnBrk="1" latinLnBrk="0" hangingPunct="1">
      <a:defRPr sz="3000" kern="1200">
        <a:solidFill>
          <a:schemeClr val="tx1"/>
        </a:solidFill>
        <a:latin typeface="+mn-lt"/>
        <a:ea typeface="+mn-ea"/>
        <a:cs typeface="+mn-cs"/>
      </a:defRPr>
    </a:lvl6pPr>
    <a:lvl7pPr marL="6748052" algn="l" defTabSz="1124677" rtl="0" eaLnBrk="1" latinLnBrk="0" hangingPunct="1">
      <a:defRPr sz="3000" kern="1200">
        <a:solidFill>
          <a:schemeClr val="tx1"/>
        </a:solidFill>
        <a:latin typeface="+mn-lt"/>
        <a:ea typeface="+mn-ea"/>
        <a:cs typeface="+mn-cs"/>
      </a:defRPr>
    </a:lvl7pPr>
    <a:lvl8pPr marL="7872729" algn="l" defTabSz="1124677" rtl="0" eaLnBrk="1" latinLnBrk="0" hangingPunct="1">
      <a:defRPr sz="3000" kern="1200">
        <a:solidFill>
          <a:schemeClr val="tx1"/>
        </a:solidFill>
        <a:latin typeface="+mn-lt"/>
        <a:ea typeface="+mn-ea"/>
        <a:cs typeface="+mn-cs"/>
      </a:defRPr>
    </a:lvl8pPr>
    <a:lvl9pPr marL="8997403" algn="l" defTabSz="1124677" rtl="0" eaLnBrk="1" latinLnBrk="0" hangingPunct="1">
      <a:defRPr sz="30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E0659F-3E19-A049-AC1A-FB6BFDC66573}" type="slidenum">
              <a:rPr lang="en-US" altLang="en-US" smtClean="0"/>
              <a:pPr/>
              <a:t>1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8581521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E0659F-3E19-A049-AC1A-FB6BFDC66573}" type="slidenum">
              <a:rPr lang="en-US" altLang="en-US" smtClean="0"/>
              <a:pPr/>
              <a:t>9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9409614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 descr="DESB.psd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5975" y="2087563"/>
            <a:ext cx="16697325" cy="3565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0" y="6986664"/>
            <a:ext cx="23409275" cy="1419654"/>
          </a:xfrm>
        </p:spPr>
        <p:txBody>
          <a:bodyPr/>
          <a:lstStyle>
            <a:lvl1pPr marL="0" indent="0" algn="ctr">
              <a:buNone/>
              <a:defRPr sz="980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740203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/>
  <p:hf sldNum="0"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0464" y="470761"/>
            <a:ext cx="21068348" cy="136258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167534" y="2468562"/>
            <a:ext cx="21069300" cy="8821737"/>
          </a:xfrm>
        </p:spPr>
        <p:txBody>
          <a:bodyPr/>
          <a:lstStyle/>
          <a:p>
            <a:r>
              <a:rPr lang="en-US" altLang="en-US" dirty="0">
                <a:latin typeface="Arial" charset="0"/>
                <a:ea typeface="ＭＳ Ｐゴシック" charset="-128"/>
              </a:rPr>
              <a:t>Add Content Here</a:t>
            </a:r>
          </a:p>
          <a:p>
            <a:r>
              <a:rPr lang="en-US" altLang="en-US" dirty="0">
                <a:latin typeface="Arial" charset="0"/>
                <a:ea typeface="ＭＳ Ｐゴシック" charset="-128"/>
              </a:rPr>
              <a:t>And more here</a:t>
            </a:r>
          </a:p>
          <a:p>
            <a:pPr lvl="1"/>
            <a:r>
              <a:rPr lang="en-US" altLang="en-US" dirty="0">
                <a:latin typeface="Arial" charset="0"/>
                <a:ea typeface="ＭＳ Ｐゴシック" charset="-128"/>
              </a:rPr>
              <a:t>And more here</a:t>
            </a:r>
          </a:p>
        </p:txBody>
      </p:sp>
    </p:spTree>
    <p:extLst>
      <p:ext uri="{BB962C8B-B14F-4D97-AF65-F5344CB8AC3E}">
        <p14:creationId xmlns:p14="http://schemas.microsoft.com/office/powerpoint/2010/main" val="1401496648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0464" y="470754"/>
            <a:ext cx="21068348" cy="136258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70491" y="2466647"/>
            <a:ext cx="10339099" cy="8801699"/>
          </a:xfrm>
        </p:spPr>
        <p:txBody>
          <a:bodyPr/>
          <a:lstStyle>
            <a:lvl1pPr>
              <a:defRPr sz="6900"/>
            </a:lvl1pPr>
            <a:lvl2pPr>
              <a:defRPr sz="5900"/>
            </a:lvl2pPr>
            <a:lvl3pPr>
              <a:defRPr sz="4900"/>
            </a:lvl3pPr>
            <a:lvl4pPr>
              <a:defRPr sz="4400"/>
            </a:lvl4pPr>
            <a:lvl5pPr>
              <a:defRPr sz="4400"/>
            </a:lvl5pPr>
            <a:lvl6pPr>
              <a:defRPr sz="4400"/>
            </a:lvl6pPr>
            <a:lvl7pPr>
              <a:defRPr sz="4400"/>
            </a:lvl7pPr>
            <a:lvl8pPr>
              <a:defRPr sz="4400"/>
            </a:lvl8pPr>
            <a:lvl9pPr>
              <a:defRPr sz="4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899719" y="2466647"/>
            <a:ext cx="10339099" cy="8801699"/>
          </a:xfrm>
        </p:spPr>
        <p:txBody>
          <a:bodyPr/>
          <a:lstStyle>
            <a:lvl1pPr>
              <a:defRPr sz="6900"/>
            </a:lvl1pPr>
            <a:lvl2pPr>
              <a:defRPr sz="5900"/>
            </a:lvl2pPr>
            <a:lvl3pPr>
              <a:defRPr sz="4900"/>
            </a:lvl3pPr>
            <a:lvl4pPr>
              <a:defRPr sz="4400"/>
            </a:lvl4pPr>
            <a:lvl5pPr>
              <a:defRPr sz="4400"/>
            </a:lvl5pPr>
            <a:lvl6pPr>
              <a:defRPr sz="4400"/>
            </a:lvl6pPr>
            <a:lvl7pPr>
              <a:defRPr sz="4400"/>
            </a:lvl7pPr>
            <a:lvl8pPr>
              <a:defRPr sz="4400"/>
            </a:lvl8pPr>
            <a:lvl9pPr>
              <a:defRPr sz="4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353522640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0464" y="487362"/>
            <a:ext cx="21068348" cy="136258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737809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69988" y="469900"/>
            <a:ext cx="21069300" cy="1365250"/>
          </a:xfrm>
          <a:prstGeom prst="rect">
            <a:avLst/>
          </a:prstGeom>
        </p:spPr>
        <p:txBody>
          <a:bodyPr vert="horz" lIns="224912" tIns="112456" rIns="224912" bIns="112456" rtlCol="0" anchor="b">
            <a:noAutofit/>
          </a:bodyPr>
          <a:lstStyle/>
          <a:p>
            <a:r>
              <a:rPr lang="en-US" dirty="0"/>
              <a:t>Click to edit Master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169988" y="2447925"/>
            <a:ext cx="21069300" cy="7616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224912" tIns="112456" rIns="224912" bIns="11245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0"/>
            <a:r>
              <a:rPr lang="en-US" altLang="en-US" dirty="0"/>
              <a:t>More Text</a:t>
            </a:r>
          </a:p>
          <a:p>
            <a:pPr lvl="0"/>
            <a:r>
              <a:rPr lang="en-US" altLang="en-US" dirty="0"/>
              <a:t>More text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0" y="12258675"/>
            <a:ext cx="23409275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029" name="Rectangle 6"/>
          <p:cNvSpPr>
            <a:spLocks noChangeArrowheads="1"/>
          </p:cNvSpPr>
          <p:nvPr/>
        </p:nvSpPr>
        <p:spPr bwMode="auto">
          <a:xfrm>
            <a:off x="13333413" y="12325350"/>
            <a:ext cx="9953625" cy="115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65462" tIns="82731" rIns="165462" bIns="82731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r" eaLnBrk="1" hangingPunct="1"/>
            <a:r>
              <a:rPr lang="en-US" altLang="en-US" sz="3200" i="1" dirty="0">
                <a:solidFill>
                  <a:srgbClr val="7F7F7F"/>
                </a:solidFill>
              </a:rPr>
              <a:t>© Jeremy Morris</a:t>
            </a:r>
          </a:p>
          <a:p>
            <a:pPr algn="r" eaLnBrk="1" hangingPunct="1"/>
            <a:endParaRPr lang="en-US" altLang="en-US" sz="3200" i="1" dirty="0">
              <a:solidFill>
                <a:srgbClr val="7F7F7F"/>
              </a:solidFill>
            </a:endParaRPr>
          </a:p>
        </p:txBody>
      </p:sp>
      <p:sp>
        <p:nvSpPr>
          <p:cNvPr id="1030" name="Rectangle 8"/>
          <p:cNvSpPr>
            <a:spLocks noChangeArrowheads="1"/>
          </p:cNvSpPr>
          <p:nvPr/>
        </p:nvSpPr>
        <p:spPr bwMode="auto">
          <a:xfrm>
            <a:off x="122237" y="12398375"/>
            <a:ext cx="8000999" cy="659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65462" tIns="82731" rIns="165462" bIns="82731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3200" i="1" dirty="0">
                <a:solidFill>
                  <a:srgbClr val="7F7F7F"/>
                </a:solidFill>
              </a:rPr>
              <a:t>Operations and Information</a:t>
            </a:r>
            <a:r>
              <a:rPr lang="en-US" altLang="en-US" sz="3200" i="1" baseline="0" dirty="0">
                <a:solidFill>
                  <a:srgbClr val="7F7F7F"/>
                </a:solidFill>
              </a:rPr>
              <a:t> Systems</a:t>
            </a:r>
            <a:endParaRPr lang="en-US" altLang="en-US" sz="3200" i="1" dirty="0">
              <a:solidFill>
                <a:srgbClr val="7F7F7F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69" r:id="rId1"/>
    <p:sldLayoutId id="2147484066" r:id="rId2"/>
    <p:sldLayoutId id="2147484067" r:id="rId3"/>
    <p:sldLayoutId id="2147484068" r:id="rId4"/>
  </p:sldLayoutIdLst>
  <p:transition/>
  <p:hf sldNum="0" hdr="0"/>
  <p:txStyles>
    <p:titleStyle>
      <a:lvl1pPr algn="l" defTabSz="1120775" rtl="0" eaLnBrk="0" fontAlgn="base" hangingPunct="0">
        <a:spcBef>
          <a:spcPct val="0"/>
        </a:spcBef>
        <a:spcAft>
          <a:spcPct val="0"/>
        </a:spcAft>
        <a:defRPr sz="7200" b="1" kern="1200" cap="all">
          <a:solidFill>
            <a:srgbClr val="4F4F4F"/>
          </a:solidFill>
          <a:latin typeface="Arial"/>
          <a:ea typeface="ＭＳ Ｐゴシック" charset="0"/>
          <a:cs typeface="Arial"/>
        </a:defRPr>
      </a:lvl1pPr>
      <a:lvl2pPr algn="l" defTabSz="1120775" rtl="0" eaLnBrk="0" fontAlgn="base" hangingPunct="0">
        <a:spcBef>
          <a:spcPct val="0"/>
        </a:spcBef>
        <a:spcAft>
          <a:spcPct val="0"/>
        </a:spcAft>
        <a:defRPr sz="8400" b="1">
          <a:solidFill>
            <a:srgbClr val="4F4F4F"/>
          </a:solidFill>
          <a:latin typeface="Arial" charset="0"/>
          <a:ea typeface="ＭＳ Ｐゴシック" charset="0"/>
        </a:defRPr>
      </a:lvl2pPr>
      <a:lvl3pPr algn="l" defTabSz="1120775" rtl="0" eaLnBrk="0" fontAlgn="base" hangingPunct="0">
        <a:spcBef>
          <a:spcPct val="0"/>
        </a:spcBef>
        <a:spcAft>
          <a:spcPct val="0"/>
        </a:spcAft>
        <a:defRPr sz="8400" b="1">
          <a:solidFill>
            <a:srgbClr val="4F4F4F"/>
          </a:solidFill>
          <a:latin typeface="Arial" charset="0"/>
          <a:ea typeface="ＭＳ Ｐゴシック" charset="0"/>
        </a:defRPr>
      </a:lvl3pPr>
      <a:lvl4pPr algn="l" defTabSz="1120775" rtl="0" eaLnBrk="0" fontAlgn="base" hangingPunct="0">
        <a:spcBef>
          <a:spcPct val="0"/>
        </a:spcBef>
        <a:spcAft>
          <a:spcPct val="0"/>
        </a:spcAft>
        <a:defRPr sz="8400" b="1">
          <a:solidFill>
            <a:srgbClr val="4F4F4F"/>
          </a:solidFill>
          <a:latin typeface="Arial" charset="0"/>
          <a:ea typeface="ＭＳ Ｐゴシック" charset="0"/>
        </a:defRPr>
      </a:lvl4pPr>
      <a:lvl5pPr algn="l" defTabSz="1120775" rtl="0" eaLnBrk="0" fontAlgn="base" hangingPunct="0">
        <a:spcBef>
          <a:spcPct val="0"/>
        </a:spcBef>
        <a:spcAft>
          <a:spcPct val="0"/>
        </a:spcAft>
        <a:defRPr sz="8400" b="1">
          <a:solidFill>
            <a:srgbClr val="4F4F4F"/>
          </a:solidFill>
          <a:latin typeface="Arial" charset="0"/>
          <a:ea typeface="ＭＳ Ｐゴシック" charset="0"/>
        </a:defRPr>
      </a:lvl5pPr>
      <a:lvl6pPr marL="1124704" algn="l" defTabSz="1120800" rtl="0" fontAlgn="base">
        <a:spcBef>
          <a:spcPct val="0"/>
        </a:spcBef>
        <a:spcAft>
          <a:spcPct val="0"/>
        </a:spcAft>
        <a:defRPr sz="8400" b="1">
          <a:solidFill>
            <a:srgbClr val="4F4F4F"/>
          </a:solidFill>
          <a:latin typeface="Arial" charset="0"/>
          <a:ea typeface="ＭＳ Ｐゴシック" charset="0"/>
        </a:defRPr>
      </a:lvl6pPr>
      <a:lvl7pPr marL="2249407" algn="l" defTabSz="1120800" rtl="0" fontAlgn="base">
        <a:spcBef>
          <a:spcPct val="0"/>
        </a:spcBef>
        <a:spcAft>
          <a:spcPct val="0"/>
        </a:spcAft>
        <a:defRPr sz="8400" b="1">
          <a:solidFill>
            <a:srgbClr val="4F4F4F"/>
          </a:solidFill>
          <a:latin typeface="Arial" charset="0"/>
          <a:ea typeface="ＭＳ Ｐゴシック" charset="0"/>
        </a:defRPr>
      </a:lvl7pPr>
      <a:lvl8pPr marL="3374111" algn="l" defTabSz="1120800" rtl="0" fontAlgn="base">
        <a:spcBef>
          <a:spcPct val="0"/>
        </a:spcBef>
        <a:spcAft>
          <a:spcPct val="0"/>
        </a:spcAft>
        <a:defRPr sz="8400" b="1">
          <a:solidFill>
            <a:srgbClr val="4F4F4F"/>
          </a:solidFill>
          <a:latin typeface="Arial" charset="0"/>
          <a:ea typeface="ＭＳ Ｐゴシック" charset="0"/>
        </a:defRPr>
      </a:lvl8pPr>
      <a:lvl9pPr marL="4498817" algn="l" defTabSz="1120800" rtl="0" fontAlgn="base">
        <a:spcBef>
          <a:spcPct val="0"/>
        </a:spcBef>
        <a:spcAft>
          <a:spcPct val="0"/>
        </a:spcAft>
        <a:defRPr sz="8400" b="1">
          <a:solidFill>
            <a:srgbClr val="4F4F4F"/>
          </a:solidFill>
          <a:latin typeface="Arial" charset="0"/>
          <a:ea typeface="ＭＳ Ｐゴシック" charset="0"/>
        </a:defRPr>
      </a:lvl9pPr>
    </p:titleStyle>
    <p:bodyStyle>
      <a:lvl1pPr marL="838200" indent="-838200" algn="l" defTabSz="1120775" rtl="0" eaLnBrk="0" fontAlgn="base" hangingPunct="0">
        <a:spcBef>
          <a:spcPct val="20000"/>
        </a:spcBef>
        <a:spcAft>
          <a:spcPct val="0"/>
        </a:spcAft>
        <a:buSzPct val="100000"/>
        <a:buFontTx/>
        <a:buBlip>
          <a:blip r:embed="rId6"/>
        </a:buBlip>
        <a:defRPr sz="6600" kern="1200">
          <a:solidFill>
            <a:srgbClr val="4F4F4F"/>
          </a:solidFill>
          <a:latin typeface="Arial"/>
          <a:ea typeface="ＭＳ Ｐゴシック" charset="0"/>
          <a:cs typeface="Arial"/>
        </a:defRPr>
      </a:lvl1pPr>
      <a:lvl2pPr marL="1981200" indent="-857250" algn="l" defTabSz="1120775" rtl="0" eaLnBrk="0" fontAlgn="base" hangingPunct="0">
        <a:spcBef>
          <a:spcPct val="20000"/>
        </a:spcBef>
        <a:spcAft>
          <a:spcPct val="0"/>
        </a:spcAft>
        <a:buSzPct val="100000"/>
        <a:buFontTx/>
        <a:buBlip>
          <a:blip r:embed="rId6"/>
        </a:buBlip>
        <a:defRPr sz="6000" kern="1200">
          <a:solidFill>
            <a:srgbClr val="4F4F4F"/>
          </a:solidFill>
          <a:latin typeface="Arial"/>
          <a:ea typeface="ＭＳ Ｐゴシック" charset="0"/>
          <a:cs typeface="Arial"/>
        </a:defRPr>
      </a:lvl2pPr>
      <a:lvl3pPr marL="2806700" indent="-557213" algn="l" defTabSz="1120775" rtl="0" eaLnBrk="0" fontAlgn="base" hangingPunct="0">
        <a:spcBef>
          <a:spcPct val="20000"/>
        </a:spcBef>
        <a:spcAft>
          <a:spcPct val="0"/>
        </a:spcAft>
        <a:buSzPct val="100000"/>
        <a:buFontTx/>
        <a:buBlip>
          <a:blip r:embed="rId6"/>
        </a:buBlip>
        <a:defRPr sz="5400" kern="1200">
          <a:solidFill>
            <a:srgbClr val="4F4F4F"/>
          </a:solidFill>
          <a:latin typeface="Arial"/>
          <a:ea typeface="ＭＳ Ｐゴシック" charset="0"/>
          <a:cs typeface="Arial"/>
        </a:defRPr>
      </a:lvl3pPr>
      <a:lvl4pPr marL="3932238" indent="-557213" algn="l" defTabSz="1120775" rtl="0" eaLnBrk="0" fontAlgn="base" hangingPunct="0">
        <a:spcBef>
          <a:spcPct val="20000"/>
        </a:spcBef>
        <a:spcAft>
          <a:spcPct val="0"/>
        </a:spcAft>
        <a:buSzPct val="100000"/>
        <a:buFontTx/>
        <a:buBlip>
          <a:blip r:embed="rId6"/>
        </a:buBlip>
        <a:defRPr sz="4800" kern="1200">
          <a:solidFill>
            <a:srgbClr val="4F4F4F"/>
          </a:solidFill>
          <a:latin typeface="Arial"/>
          <a:ea typeface="ＭＳ Ｐゴシック" charset="0"/>
          <a:cs typeface="Arial"/>
        </a:defRPr>
      </a:lvl4pPr>
      <a:lvl5pPr indent="4498975" algn="l" defTabSz="1120775" rtl="0" eaLnBrk="0" fontAlgn="base" hangingPunct="0">
        <a:spcBef>
          <a:spcPct val="20000"/>
        </a:spcBef>
        <a:spcAft>
          <a:spcPct val="0"/>
        </a:spcAft>
        <a:buSzPct val="100000"/>
        <a:defRPr sz="4900" kern="1200">
          <a:solidFill>
            <a:srgbClr val="4F4F4F"/>
          </a:solidFill>
          <a:latin typeface="Arial"/>
          <a:ea typeface="ＭＳ Ｐゴシック" charset="0"/>
          <a:cs typeface="Arial"/>
        </a:defRPr>
      </a:lvl5pPr>
      <a:lvl6pPr marL="6185068" indent="-562278" algn="l" defTabSz="1124561" rtl="0" eaLnBrk="1" latinLnBrk="0" hangingPunct="1">
        <a:spcBef>
          <a:spcPct val="20000"/>
        </a:spcBef>
        <a:buFont typeface="Arial"/>
        <a:buChar char="•"/>
        <a:defRPr sz="4900" kern="1200">
          <a:solidFill>
            <a:schemeClr val="tx1"/>
          </a:solidFill>
          <a:latin typeface="+mn-lt"/>
          <a:ea typeface="+mn-ea"/>
          <a:cs typeface="+mn-cs"/>
        </a:defRPr>
      </a:lvl6pPr>
      <a:lvl7pPr marL="7309626" indent="-562278" algn="l" defTabSz="1124561" rtl="0" eaLnBrk="1" latinLnBrk="0" hangingPunct="1">
        <a:spcBef>
          <a:spcPct val="20000"/>
        </a:spcBef>
        <a:buFont typeface="Arial"/>
        <a:buChar char="•"/>
        <a:defRPr sz="4900" kern="1200">
          <a:solidFill>
            <a:schemeClr val="tx1"/>
          </a:solidFill>
          <a:latin typeface="+mn-lt"/>
          <a:ea typeface="+mn-ea"/>
          <a:cs typeface="+mn-cs"/>
        </a:defRPr>
      </a:lvl7pPr>
      <a:lvl8pPr marL="8434182" indent="-562278" algn="l" defTabSz="1124561" rtl="0" eaLnBrk="1" latinLnBrk="0" hangingPunct="1">
        <a:spcBef>
          <a:spcPct val="20000"/>
        </a:spcBef>
        <a:buFont typeface="Arial"/>
        <a:buChar char="•"/>
        <a:defRPr sz="4900" kern="1200">
          <a:solidFill>
            <a:schemeClr val="tx1"/>
          </a:solidFill>
          <a:latin typeface="+mn-lt"/>
          <a:ea typeface="+mn-ea"/>
          <a:cs typeface="+mn-cs"/>
        </a:defRPr>
      </a:lvl8pPr>
      <a:lvl9pPr marL="9558740" indent="-562278" algn="l" defTabSz="1124561" rtl="0" eaLnBrk="1" latinLnBrk="0" hangingPunct="1">
        <a:spcBef>
          <a:spcPct val="20000"/>
        </a:spcBef>
        <a:buFont typeface="Arial"/>
        <a:buChar char="•"/>
        <a:defRPr sz="4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24561" rtl="0" eaLnBrk="1" latinLnBrk="0" hangingPunct="1">
        <a:defRPr sz="4400" kern="1200">
          <a:solidFill>
            <a:schemeClr val="tx1"/>
          </a:solidFill>
          <a:latin typeface="+mn-lt"/>
          <a:ea typeface="+mn-ea"/>
          <a:cs typeface="+mn-cs"/>
        </a:defRPr>
      </a:lvl1pPr>
      <a:lvl2pPr marL="1124561" algn="l" defTabSz="1124561" rtl="0" eaLnBrk="1" latinLnBrk="0" hangingPunct="1">
        <a:defRPr sz="4400" kern="1200">
          <a:solidFill>
            <a:schemeClr val="tx1"/>
          </a:solidFill>
          <a:latin typeface="+mn-lt"/>
          <a:ea typeface="+mn-ea"/>
          <a:cs typeface="+mn-cs"/>
        </a:defRPr>
      </a:lvl2pPr>
      <a:lvl3pPr marL="2249114" algn="l" defTabSz="1124561" rtl="0" eaLnBrk="1" latinLnBrk="0" hangingPunct="1">
        <a:defRPr sz="4400" kern="1200">
          <a:solidFill>
            <a:schemeClr val="tx1"/>
          </a:solidFill>
          <a:latin typeface="+mn-lt"/>
          <a:ea typeface="+mn-ea"/>
          <a:cs typeface="+mn-cs"/>
        </a:defRPr>
      </a:lvl3pPr>
      <a:lvl4pPr marL="3373673" algn="l" defTabSz="1124561" rtl="0" eaLnBrk="1" latinLnBrk="0" hangingPunct="1">
        <a:defRPr sz="4400" kern="1200">
          <a:solidFill>
            <a:schemeClr val="tx1"/>
          </a:solidFill>
          <a:latin typeface="+mn-lt"/>
          <a:ea typeface="+mn-ea"/>
          <a:cs typeface="+mn-cs"/>
        </a:defRPr>
      </a:lvl4pPr>
      <a:lvl5pPr marL="4498231" algn="l" defTabSz="1124561" rtl="0" eaLnBrk="1" latinLnBrk="0" hangingPunct="1">
        <a:defRPr sz="4400" kern="1200">
          <a:solidFill>
            <a:schemeClr val="tx1"/>
          </a:solidFill>
          <a:latin typeface="+mn-lt"/>
          <a:ea typeface="+mn-ea"/>
          <a:cs typeface="+mn-cs"/>
        </a:defRPr>
      </a:lvl5pPr>
      <a:lvl6pPr marL="5622790" algn="l" defTabSz="1124561" rtl="0" eaLnBrk="1" latinLnBrk="0" hangingPunct="1">
        <a:defRPr sz="4400" kern="1200">
          <a:solidFill>
            <a:schemeClr val="tx1"/>
          </a:solidFill>
          <a:latin typeface="+mn-lt"/>
          <a:ea typeface="+mn-ea"/>
          <a:cs typeface="+mn-cs"/>
        </a:defRPr>
      </a:lvl6pPr>
      <a:lvl7pPr marL="6747346" algn="l" defTabSz="1124561" rtl="0" eaLnBrk="1" latinLnBrk="0" hangingPunct="1">
        <a:defRPr sz="4400" kern="1200">
          <a:solidFill>
            <a:schemeClr val="tx1"/>
          </a:solidFill>
          <a:latin typeface="+mn-lt"/>
          <a:ea typeface="+mn-ea"/>
          <a:cs typeface="+mn-cs"/>
        </a:defRPr>
      </a:lvl7pPr>
      <a:lvl8pPr marL="7871904" algn="l" defTabSz="1124561" rtl="0" eaLnBrk="1" latinLnBrk="0" hangingPunct="1">
        <a:defRPr sz="4400" kern="1200">
          <a:solidFill>
            <a:schemeClr val="tx1"/>
          </a:solidFill>
          <a:latin typeface="+mn-lt"/>
          <a:ea typeface="+mn-ea"/>
          <a:cs typeface="+mn-cs"/>
        </a:defRPr>
      </a:lvl8pPr>
      <a:lvl9pPr marL="8996458" algn="l" defTabSz="1124561" rtl="0" eaLnBrk="1" latinLnBrk="0" hangingPunct="1">
        <a:defRPr sz="4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tiff"/><Relationship Id="rId3" Type="http://schemas.openxmlformats.org/officeDocument/2006/relationships/image" Target="../media/image4.tiff"/><Relationship Id="rId7" Type="http://schemas.openxmlformats.org/officeDocument/2006/relationships/image" Target="../media/image8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tiff"/><Relationship Id="rId5" Type="http://schemas.openxmlformats.org/officeDocument/2006/relationships/image" Target="../media/image6.tiff"/><Relationship Id="rId4" Type="http://schemas.openxmlformats.org/officeDocument/2006/relationships/image" Target="../media/image5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0" y="6986588"/>
            <a:ext cx="23409275" cy="1419225"/>
          </a:xfrm>
        </p:spPr>
        <p:txBody>
          <a:bodyPr/>
          <a:lstStyle/>
          <a:p>
            <a:r>
              <a:rPr lang="en-US" altLang="en-US" dirty="0">
                <a:latin typeface="Arial" charset="0"/>
                <a:ea typeface="ＭＳ Ｐゴシック" charset="-128"/>
              </a:rPr>
              <a:t>The Analysts Role</a:t>
            </a:r>
          </a:p>
        </p:txBody>
      </p:sp>
      <p:sp>
        <p:nvSpPr>
          <p:cNvPr id="4" name="TextBox 9"/>
          <p:cNvSpPr txBox="1">
            <a:spLocks noChangeArrowheads="1"/>
          </p:cNvSpPr>
          <p:nvPr/>
        </p:nvSpPr>
        <p:spPr bwMode="auto">
          <a:xfrm>
            <a:off x="0" y="9097963"/>
            <a:ext cx="23409275" cy="12596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65462" tIns="82731" rIns="165462" bIns="82731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defRPr/>
            </a:pPr>
            <a:r>
              <a:rPr lang="en-US" sz="7100" dirty="0">
                <a:solidFill>
                  <a:srgbClr val="4F4F4F"/>
                </a:solidFill>
                <a:cs typeface="Arial" charset="0"/>
              </a:rPr>
              <a:t>Business Intelligence &amp; Analytics</a:t>
            </a: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5" name="Picture 3" descr="DESB.ps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5763" y="3900488"/>
            <a:ext cx="17557750" cy="3749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94631972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C352F5-E772-4E4F-9E8D-79A7BE62F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Analysts role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6966A13-59FD-CF4C-885A-4C4E4523B145}"/>
              </a:ext>
            </a:extLst>
          </p:cNvPr>
          <p:cNvSpPr/>
          <p:nvPr/>
        </p:nvSpPr>
        <p:spPr>
          <a:xfrm>
            <a:off x="2827338" y="3306762"/>
            <a:ext cx="17754600" cy="3048000"/>
          </a:xfrm>
          <a:prstGeom prst="roundRect">
            <a:avLst>
              <a:gd name="adj" fmla="val 10834"/>
            </a:avLst>
          </a:prstGeom>
          <a:solidFill>
            <a:srgbClr val="9CEAEF"/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Link the technical environment with the business environment</a:t>
            </a:r>
          </a:p>
        </p:txBody>
      </p:sp>
    </p:spTree>
    <p:extLst>
      <p:ext uri="{BB962C8B-B14F-4D97-AF65-F5344CB8AC3E}">
        <p14:creationId xmlns:p14="http://schemas.microsoft.com/office/powerpoint/2010/main" val="1927051282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C352F5-E772-4E4F-9E8D-79A7BE62F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Analysts role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6966A13-59FD-CF4C-885A-4C4E4523B145}"/>
              </a:ext>
            </a:extLst>
          </p:cNvPr>
          <p:cNvSpPr/>
          <p:nvPr/>
        </p:nvSpPr>
        <p:spPr>
          <a:xfrm>
            <a:off x="2827338" y="3306762"/>
            <a:ext cx="17754600" cy="3048000"/>
          </a:xfrm>
          <a:prstGeom prst="roundRect">
            <a:avLst>
              <a:gd name="adj" fmla="val 10834"/>
            </a:avLst>
          </a:prstGeom>
          <a:solidFill>
            <a:srgbClr val="9CEAEF"/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Link the technical environment with the business environment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B64ACEB1-366E-0542-884E-AC8B6E5CD111}"/>
              </a:ext>
            </a:extLst>
          </p:cNvPr>
          <p:cNvSpPr/>
          <p:nvPr/>
        </p:nvSpPr>
        <p:spPr>
          <a:xfrm>
            <a:off x="2827338" y="7663940"/>
            <a:ext cx="17754600" cy="3048000"/>
          </a:xfrm>
          <a:prstGeom prst="roundRect">
            <a:avLst>
              <a:gd name="adj" fmla="val 10834"/>
            </a:avLst>
          </a:prstGeom>
          <a:solidFill>
            <a:srgbClr val="DCDCDD"/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Ensure business value can be extracted from the technical environment</a:t>
            </a:r>
          </a:p>
          <a:p>
            <a:pPr algn="ctr"/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Then extract that value</a:t>
            </a:r>
          </a:p>
        </p:txBody>
      </p:sp>
    </p:spTree>
    <p:extLst>
      <p:ext uri="{BB962C8B-B14F-4D97-AF65-F5344CB8AC3E}">
        <p14:creationId xmlns:p14="http://schemas.microsoft.com/office/powerpoint/2010/main" val="840896077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A6D3EF-E7D1-2943-9223-556FEF859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Technical perspective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0CA8ED8-070F-1B44-AEBB-C9C5E3647C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1037" y="5148500"/>
            <a:ext cx="2907911" cy="17399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6239C0D-D887-294A-8A77-5FBA14DF7F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7637" y="5148925"/>
            <a:ext cx="2514600" cy="17602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6B217CD-0C36-5C4C-BC8D-C6DBF37B67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0148" y="7161721"/>
            <a:ext cx="3098800" cy="3098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1800814-E3B3-6A4F-8597-F1F21FCB81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22157" y="4533668"/>
            <a:ext cx="4413250" cy="29907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E65E4A5-BEFD-1442-9879-30B859D9E4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99922" y="7866169"/>
            <a:ext cx="3526029" cy="198339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9CDF164-AE78-6E4E-9A9F-9C232D76E7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639866" y="7952258"/>
            <a:ext cx="1811215" cy="18112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5D301BA-8EDA-934C-B7A4-541676DFF8D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92043" y="7307262"/>
            <a:ext cx="3269416" cy="2456211"/>
          </a:xfrm>
          <a:prstGeom prst="rect">
            <a:avLst/>
          </a:prstGeom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D9CDC13-ABA5-824A-A951-C4E9A4FFEFE9}"/>
              </a:ext>
            </a:extLst>
          </p:cNvPr>
          <p:cNvSpPr/>
          <p:nvPr/>
        </p:nvSpPr>
        <p:spPr>
          <a:xfrm>
            <a:off x="808037" y="3916362"/>
            <a:ext cx="14249400" cy="6781800"/>
          </a:xfrm>
          <a:prstGeom prst="roundRect">
            <a:avLst>
              <a:gd name="adj" fmla="val 4170"/>
            </a:avLst>
          </a:prstGeom>
          <a:noFill/>
          <a:ln w="50800">
            <a:solidFill>
              <a:schemeClr val="tx1">
                <a:lumMod val="65000"/>
                <a:lumOff val="3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4800" dirty="0">
                <a:solidFill>
                  <a:schemeClr val="tx2">
                    <a:lumMod val="50000"/>
                  </a:schemeClr>
                </a:solidFill>
              </a:rPr>
              <a:t>Technical environment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059F6C-2D6A-454B-8A34-40746B636B3D}"/>
              </a:ext>
            </a:extLst>
          </p:cNvPr>
          <p:cNvSpPr txBox="1"/>
          <p:nvPr/>
        </p:nvSpPr>
        <p:spPr>
          <a:xfrm>
            <a:off x="16584238" y="5045104"/>
            <a:ext cx="65532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Technical tasks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Patch servers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Install upgrades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Remove data fields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Create new data objects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Migrate to new technology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Maintain uptime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Fix bugs</a:t>
            </a:r>
          </a:p>
        </p:txBody>
      </p:sp>
      <p:sp>
        <p:nvSpPr>
          <p:cNvPr id="12" name="Left Brace 11">
            <a:extLst>
              <a:ext uri="{FF2B5EF4-FFF2-40B4-BE49-F238E27FC236}">
                <a16:creationId xmlns:a16="http://schemas.microsoft.com/office/drawing/2014/main" id="{7EB1F53E-C177-8A4E-9DFA-8FEE14F0683F}"/>
              </a:ext>
            </a:extLst>
          </p:cNvPr>
          <p:cNvSpPr/>
          <p:nvPr/>
        </p:nvSpPr>
        <p:spPr>
          <a:xfrm>
            <a:off x="15667037" y="5045104"/>
            <a:ext cx="838200" cy="4524315"/>
          </a:xfrm>
          <a:prstGeom prst="leftBrace">
            <a:avLst>
              <a:gd name="adj1" fmla="val 49999"/>
              <a:gd name="adj2" fmla="val 50000"/>
            </a:avLst>
          </a:prstGeom>
          <a:ln w="38100"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29225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B35399-D35A-4E4D-AA0A-8B9F2AE57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perspective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F10F9E8-CFB2-B942-8A0F-DB83E79DFF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0464" y="3840162"/>
            <a:ext cx="10244157" cy="6604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7A82B86-42CE-E94C-A8BB-45C6573DA4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17450" y="5351462"/>
            <a:ext cx="5842000" cy="3581400"/>
          </a:xfrm>
          <a:prstGeom prst="rect">
            <a:avLst/>
          </a:prstGeom>
        </p:spPr>
      </p:pic>
      <p:sp>
        <p:nvSpPr>
          <p:cNvPr id="5" name="Right Arrow 4">
            <a:extLst>
              <a:ext uri="{FF2B5EF4-FFF2-40B4-BE49-F238E27FC236}">
                <a16:creationId xmlns:a16="http://schemas.microsoft.com/office/drawing/2014/main" id="{75FFC6B6-4EB6-254C-99BA-A5C97399355A}"/>
              </a:ext>
            </a:extLst>
          </p:cNvPr>
          <p:cNvSpPr/>
          <p:nvPr/>
        </p:nvSpPr>
        <p:spPr>
          <a:xfrm>
            <a:off x="11725275" y="6189662"/>
            <a:ext cx="4692175" cy="1905000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Value</a:t>
            </a:r>
          </a:p>
        </p:txBody>
      </p:sp>
    </p:spTree>
    <p:extLst>
      <p:ext uri="{BB962C8B-B14F-4D97-AF65-F5344CB8AC3E}">
        <p14:creationId xmlns:p14="http://schemas.microsoft.com/office/powerpoint/2010/main" val="2531117976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C9DDD-860C-DA41-B866-4C72F279E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assume maintenance an objective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89CF15-B44A-7048-BAE9-988B592E2680}"/>
              </a:ext>
            </a:extLst>
          </p:cNvPr>
          <p:cNvSpPr>
            <a:spLocks noGrp="1"/>
          </p:cNvSpPr>
          <p:nvPr>
            <p:ph idx="4294967295"/>
          </p:nvPr>
        </p:nvSpPr>
        <p:spPr/>
        <p:txBody>
          <a:bodyPr/>
          <a:lstStyle/>
          <a:p>
            <a:r>
              <a:rPr lang="en-US" dirty="0"/>
              <a:t>Huge volumes of low quality data</a:t>
            </a:r>
          </a:p>
          <a:p>
            <a:r>
              <a:rPr lang="en-US" dirty="0"/>
              <a:t>Investment in data is just a cost with no benefit</a:t>
            </a:r>
          </a:p>
          <a:p>
            <a:r>
              <a:rPr lang="en-US" dirty="0"/>
              <a:t>Every time we want to enter data into warehouse can’t b/c IT is working on some project business isn’t interest in</a:t>
            </a:r>
          </a:p>
          <a:p>
            <a:r>
              <a:rPr lang="en-US" dirty="0"/>
              <a:t>System uses all its resources to maintain itself instead of serving the business</a:t>
            </a:r>
          </a:p>
        </p:txBody>
      </p:sp>
    </p:spTree>
    <p:extLst>
      <p:ext uri="{BB962C8B-B14F-4D97-AF65-F5344CB8AC3E}">
        <p14:creationId xmlns:p14="http://schemas.microsoft.com/office/powerpoint/2010/main" val="1205242321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B1BC7-757A-0C4D-85C7-9FD6051D9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issues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7591E3-DCF3-FF44-B946-BCB07FDFAD50}"/>
              </a:ext>
            </a:extLst>
          </p:cNvPr>
          <p:cNvSpPr>
            <a:spLocks noGrp="1"/>
          </p:cNvSpPr>
          <p:nvPr>
            <p:ph idx="4294967295"/>
          </p:nvPr>
        </p:nvSpPr>
        <p:spPr/>
        <p:txBody>
          <a:bodyPr/>
          <a:lstStyle/>
          <a:p>
            <a:r>
              <a:rPr lang="en-US" dirty="0"/>
              <a:t>Providing front-end reports the business isn’t asking for</a:t>
            </a:r>
          </a:p>
          <a:p>
            <a:r>
              <a:rPr lang="en-US" dirty="0"/>
              <a:t>Reports may not be formatted for specific business objectives</a:t>
            </a:r>
          </a:p>
          <a:p>
            <a:r>
              <a:rPr lang="en-US" dirty="0"/>
              <a:t>Usually results in reluctance to use data warehouse</a:t>
            </a:r>
          </a:p>
          <a:p>
            <a:r>
              <a:rPr lang="en-US" dirty="0"/>
              <a:t>OR general mistrust in data provided</a:t>
            </a:r>
          </a:p>
        </p:txBody>
      </p:sp>
    </p:spTree>
    <p:extLst>
      <p:ext uri="{BB962C8B-B14F-4D97-AF65-F5344CB8AC3E}">
        <p14:creationId xmlns:p14="http://schemas.microsoft.com/office/powerpoint/2010/main" val="272708554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6D245C-866F-444D-9DA1-B41A552BB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Poor analytic support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81994A-CCB7-E445-9163-F8A09B4C58A4}"/>
              </a:ext>
            </a:extLst>
          </p:cNvPr>
          <p:cNvSpPr>
            <a:spLocks noGrp="1"/>
          </p:cNvSpPr>
          <p:nvPr>
            <p:ph idx="4294967295"/>
          </p:nvPr>
        </p:nvSpPr>
        <p:spPr/>
        <p:txBody>
          <a:bodyPr/>
          <a:lstStyle/>
          <a:p>
            <a:r>
              <a:rPr lang="en-US" dirty="0"/>
              <a:t>Companies invest millions in technical environment but don’t invest in analytic staff</a:t>
            </a:r>
          </a:p>
          <a:p>
            <a:r>
              <a:rPr lang="en-US" dirty="0"/>
              <a:t>Analysts are only data managers or report developers</a:t>
            </a:r>
          </a:p>
          <a:p>
            <a:r>
              <a:rPr lang="en-US" dirty="0"/>
              <a:t>Unable to contribute any independent analytics input</a:t>
            </a:r>
          </a:p>
        </p:txBody>
      </p:sp>
    </p:spTree>
    <p:extLst>
      <p:ext uri="{BB962C8B-B14F-4D97-AF65-F5344CB8AC3E}">
        <p14:creationId xmlns:p14="http://schemas.microsoft.com/office/powerpoint/2010/main" val="38586562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595A067-CF7D-0F42-B0A8-579A496591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0163" y="0"/>
            <a:ext cx="23439438" cy="15440264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1D3AE89-EB2D-8547-AFDE-F7B7EF3E2D62}"/>
              </a:ext>
            </a:extLst>
          </p:cNvPr>
          <p:cNvSpPr/>
          <p:nvPr/>
        </p:nvSpPr>
        <p:spPr>
          <a:xfrm>
            <a:off x="13000037" y="2773362"/>
            <a:ext cx="8915400" cy="7105782"/>
          </a:xfrm>
          <a:prstGeom prst="roundRect">
            <a:avLst>
              <a:gd name="adj" fmla="val 3393"/>
            </a:avLst>
          </a:prstGeom>
          <a:solidFill>
            <a:srgbClr val="FCF7FF"/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600"/>
              </a:spcAft>
            </a:pPr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Analysts should link the technical environment with the business environment</a:t>
            </a:r>
          </a:p>
          <a:p>
            <a:pPr>
              <a:spcAft>
                <a:spcPts val="600"/>
              </a:spcAft>
            </a:pPr>
            <a:endParaRPr lang="en-US" sz="4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spcAft>
                <a:spcPts val="600"/>
              </a:spcAft>
            </a:pPr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Technical environment should serve the business</a:t>
            </a:r>
          </a:p>
          <a:p>
            <a:pPr>
              <a:spcAft>
                <a:spcPts val="600"/>
              </a:spcAft>
            </a:pPr>
            <a:endParaRPr lang="en-US" sz="4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spcAft>
                <a:spcPts val="600"/>
              </a:spcAft>
            </a:pPr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Need the right analytic staff or investment in technical environment could be wasted</a:t>
            </a:r>
          </a:p>
        </p:txBody>
      </p:sp>
    </p:spTree>
    <p:extLst>
      <p:ext uri="{BB962C8B-B14F-4D97-AF65-F5344CB8AC3E}">
        <p14:creationId xmlns:p14="http://schemas.microsoft.com/office/powerpoint/2010/main" val="2667180930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Online Programs Template White[1]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Michael Lewis Online PPT Template.potm</Template>
  <TotalTime>12698</TotalTime>
  <Words>219</Words>
  <Application>Microsoft Macintosh PowerPoint</Application>
  <PresentationFormat>Custom</PresentationFormat>
  <Paragraphs>41</Paragraphs>
  <Slides>10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ＭＳ Ｐゴシック</vt:lpstr>
      <vt:lpstr>Arial</vt:lpstr>
      <vt:lpstr>Calibri</vt:lpstr>
      <vt:lpstr>Online Programs Template White[1]</vt:lpstr>
      <vt:lpstr>PowerPoint Presentation</vt:lpstr>
      <vt:lpstr>Analysts role</vt:lpstr>
      <vt:lpstr>Analysts role</vt:lpstr>
      <vt:lpstr>Technical perspective</vt:lpstr>
      <vt:lpstr>Business perspective</vt:lpstr>
      <vt:lpstr>assume maintenance an objective</vt:lpstr>
      <vt:lpstr>Other issues</vt:lpstr>
      <vt:lpstr>Poor analytic support</vt:lpstr>
      <vt:lpstr>PowerPoint Presentation</vt:lpstr>
      <vt:lpstr>PowerPoint Presentation</vt:lpstr>
    </vt:vector>
  </TitlesOfParts>
  <Company>University of Nevada Reno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2:  Strategy Analysis</dc:title>
  <dc:creator>jeff</dc:creator>
  <cp:lastModifiedBy>Jeremy Morris</cp:lastModifiedBy>
  <cp:revision>368</cp:revision>
  <dcterms:created xsi:type="dcterms:W3CDTF">2007-05-02T01:14:38Z</dcterms:created>
  <dcterms:modified xsi:type="dcterms:W3CDTF">2019-07-06T19:52:52Z</dcterms:modified>
</cp:coreProperties>
</file>